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 Slab"/>
      <p:regular r:id="rId26"/>
      <p:bold r:id="rId27"/>
    </p:embeddedFon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Slab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font" Target="fonts/RobotoSlab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8b99135c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8b99135c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0badcdcd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0badcdcd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0badcdcd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0badcdcd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0badcdcd2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0badcdcd2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0badcdcd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0badcdcd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0badcdcd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0badcdcd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0badcdcd2_9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0badcdcd2_9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0badcdcd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0badcdcd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0badcdcd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0badcdcd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0badcdcd2_8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0badcdcd2_8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8b99135c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8b99135c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8b99135c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8b99135c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0badcdcd2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0badcdcd2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8b99135c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8b99135c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0badcdcd2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0badcdcd2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98e8c8aba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98e8c8aba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0badcdcd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0badcdcd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0badcdcd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0badcdcd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0badcdcd2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0badcdcd2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Housing Price Prediction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F7B51"/>
                </a:solidFill>
                <a:latin typeface="Calibri"/>
                <a:ea typeface="Calibri"/>
                <a:cs typeface="Calibri"/>
                <a:sym typeface="Calibri"/>
              </a:rPr>
              <a:t>Gloria Shen, Junfeng Li, Yuehai Shen</a:t>
            </a:r>
            <a:endParaRPr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r>
              <a:rPr lang="en"/>
              <a:t>s - demographic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50" y="2263500"/>
            <a:ext cx="8839200" cy="268575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302550" y="1365825"/>
            <a:ext cx="865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Median Households, Mean income, Per capital income in the past 12 months, percent of households with income more than 200,000, Median household Income by Age of Householder, age&amp;sex and educationl level and unemployement.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4956075" y="4841550"/>
            <a:ext cx="418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from https://www.incomebyzipcode.com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886" y="0"/>
            <a:ext cx="57962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 Correlation Hotplot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50" y="474200"/>
            <a:ext cx="8756100" cy="41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63" y="43812"/>
            <a:ext cx="8097874" cy="50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plot(1st Component and 2nd Component)</a:t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075" y="160425"/>
            <a:ext cx="6843851" cy="482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Explained </a:t>
            </a:r>
            <a:r>
              <a:rPr lang="en"/>
              <a:t>Variance</a:t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875" y="1144125"/>
            <a:ext cx="5692250" cy="392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Crime Rate</a:t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50" y="1798100"/>
            <a:ext cx="8756099" cy="175495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 txBox="1"/>
          <p:nvPr/>
        </p:nvSpPr>
        <p:spPr>
          <a:xfrm>
            <a:off x="5621350" y="4207025"/>
            <a:ext cx="33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from </a:t>
            </a:r>
            <a:r>
              <a:rPr lang="en">
                <a:solidFill>
                  <a:srgbClr val="FFFFFF"/>
                </a:solidFill>
              </a:rPr>
              <a:t>https://www.census.gov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School Data</a:t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 rotWithShape="1">
          <a:blip r:embed="rId3">
            <a:alphaModFix/>
          </a:blip>
          <a:srcRect b="2750" l="0" r="0" t="3388"/>
          <a:stretch/>
        </p:blipFill>
        <p:spPr>
          <a:xfrm>
            <a:off x="6735250" y="1259125"/>
            <a:ext cx="2237175" cy="34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 rotWithShape="1">
          <a:blip r:embed="rId4">
            <a:alphaModFix/>
          </a:blip>
          <a:srcRect b="4589" l="680" r="719" t="2697"/>
          <a:stretch/>
        </p:blipFill>
        <p:spPr>
          <a:xfrm>
            <a:off x="42400" y="1259113"/>
            <a:ext cx="6599175" cy="1645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 rotWithShape="1">
          <a:blip r:embed="rId5">
            <a:alphaModFix/>
          </a:blip>
          <a:srcRect b="0" l="3791" r="706" t="6638"/>
          <a:stretch/>
        </p:blipFill>
        <p:spPr>
          <a:xfrm>
            <a:off x="42400" y="3051650"/>
            <a:ext cx="6599175" cy="168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9"/>
          <p:cNvSpPr txBox="1"/>
          <p:nvPr/>
        </p:nvSpPr>
        <p:spPr>
          <a:xfrm>
            <a:off x="5893150" y="4851975"/>
            <a:ext cx="325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from SchoolDigger API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Neighborhood Data</a:t>
            </a:r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9250"/>
            <a:ext cx="8839201" cy="154200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 txBox="1"/>
          <p:nvPr/>
        </p:nvSpPr>
        <p:spPr>
          <a:xfrm>
            <a:off x="6226350" y="4664550"/>
            <a:ext cx="29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from NextDoor.com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GCP Data </a:t>
            </a:r>
            <a:r>
              <a:rPr lang="en"/>
              <a:t>Management</a:t>
            </a:r>
            <a:endParaRPr/>
          </a:p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960125"/>
            <a:ext cx="4047601" cy="10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178" y="1212387"/>
            <a:ext cx="3705925" cy="36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&amp; Objectives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are predicting the housing sales price in California. In order to improve the accuracy of our prediction, we will only focus on the house price for sale.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Combining</a:t>
            </a:r>
            <a:r>
              <a:rPr lang="en"/>
              <a:t> different data including housing price data, cities demographics data, and neighborhood reviews data.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387900" y="1359450"/>
            <a:ext cx="8368200" cy="3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1: Data collection and wrangling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Week 2: Data wrangling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u="sng"/>
              <a:t>Week 3: Finish up data wrangling (combine columns and datasets, etc.)</a:t>
            </a:r>
            <a:endParaRPr b="1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Week 4: Start training and testing simple models on partial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Week 5: Continuing </a:t>
            </a:r>
            <a:r>
              <a:rPr lang="en"/>
              <a:t>training</a:t>
            </a:r>
            <a:r>
              <a:rPr lang="en"/>
              <a:t> and testing other models and approaching to apply them to full-scale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Week 6+: Finishing up the training and testing along with starting the final report draft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38" y="205750"/>
            <a:ext cx="8903124" cy="467872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441000" y="2654700"/>
            <a:ext cx="2757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 order to reduce the variance and improve the accuracy of the study,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We filter out the city with the top 150 population, this graph indicates the area included in the study. The color represent the average income of the area.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Approach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525" y="1338050"/>
            <a:ext cx="7421123" cy="35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00" y="86700"/>
            <a:ext cx="7414601" cy="49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>
            <p:ph idx="4294967295"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 - ER Diagram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 - General Housing Information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150" y="1009875"/>
            <a:ext cx="7071700" cy="38317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5466275" y="4743300"/>
            <a:ext cx="34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from Realtor API via rapidapi.com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Housing Data Correlation Plot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413" y="1144125"/>
            <a:ext cx="6159175" cy="395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Cities Sorted By Median Price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50" y="1144125"/>
            <a:ext cx="7836124" cy="3963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Tail 10 Cities Sorted By Median Price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850" y="1144113"/>
            <a:ext cx="7708301" cy="39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